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89" r:id="rId2"/>
    <p:sldId id="326" r:id="rId3"/>
    <p:sldId id="327" r:id="rId4"/>
    <p:sldId id="330" r:id="rId5"/>
    <p:sldId id="331" r:id="rId6"/>
    <p:sldId id="332" r:id="rId7"/>
    <p:sldId id="333" r:id="rId8"/>
    <p:sldId id="334" r:id="rId9"/>
    <p:sldId id="335" r:id="rId10"/>
    <p:sldId id="336" r:id="rId11"/>
    <p:sldId id="33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C9E"/>
    <a:srgbClr val="FFCC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10" autoAdjust="0"/>
    <p:restoredTop sz="87575" autoAdjust="0"/>
  </p:normalViewPr>
  <p:slideViewPr>
    <p:cSldViewPr snapToGrid="0">
      <p:cViewPr varScale="1">
        <p:scale>
          <a:sx n="67" d="100"/>
          <a:sy n="67" d="100"/>
        </p:scale>
        <p:origin x="8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94D68-82EB-48F5-92CA-412FD72E34BB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487BC6-1056-4939-9AA7-B699BF2D7B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6012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28641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4378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088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6923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007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05266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755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60561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22973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899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2C5615-D8B7-D2EE-D904-0158E080B2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24/01/2026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-1" y="330199"/>
            <a:ext cx="9144000" cy="6527800"/>
            <a:chOff x="-1" y="330199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-1" y="330199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comprends la notion de proportionnalité.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Est-ce une situation de proportionnalité ?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A81A621-9EDC-A37C-B66F-EB8BC3B5905B}"/>
              </a:ext>
            </a:extLst>
          </p:cNvPr>
          <p:cNvSpPr txBox="1"/>
          <p:nvPr/>
        </p:nvSpPr>
        <p:spPr>
          <a:xfrm>
            <a:off x="378456" y="1445247"/>
            <a:ext cx="8100691" cy="15497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fr-FR" sz="2800" b="1" dirty="0"/>
              <a:t>La consommation d'essence :</a:t>
            </a:r>
            <a:r>
              <a:rPr lang="fr-FR" sz="2800" dirty="0"/>
              <a:t> Une voiture consomme 5 litres d'essence pour faire 100 kilomètres. Combien consommera-t-elle pour faire 200 kilomètres ?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872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2744017-5C69-B8A6-5C65-007B84687049}"/>
              </a:ext>
            </a:extLst>
          </p:cNvPr>
          <p:cNvSpPr txBox="1"/>
          <p:nvPr/>
        </p:nvSpPr>
        <p:spPr>
          <a:xfrm>
            <a:off x="378456" y="1445247"/>
            <a:ext cx="8100691" cy="15497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fr-FR" sz="2800" b="1" dirty="0"/>
              <a:t>La consommation d'essence :</a:t>
            </a:r>
            <a:r>
              <a:rPr lang="fr-FR" sz="2800" dirty="0"/>
              <a:t> Une voiture consomme 5 litres d'essence pour faire 100 kilomètres. Combien consommera-t-elle pour faire 200 kilomètres ?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367F4A4-A4D0-9BAC-FB84-B460207C18C9}"/>
              </a:ext>
            </a:extLst>
          </p:cNvPr>
          <p:cNvSpPr txBox="1"/>
          <p:nvPr/>
        </p:nvSpPr>
        <p:spPr>
          <a:xfrm>
            <a:off x="378456" y="3760379"/>
            <a:ext cx="595563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Oui, c’est proportionnel car si je fais deux fois plus de kilomètres je consomme deux fois </a:t>
            </a:r>
            <a:r>
              <a:rPr lang="fr-FR" sz="2800">
                <a:solidFill>
                  <a:srgbClr val="00B050"/>
                </a:solidFill>
              </a:rPr>
              <a:t>plus d’essence. </a:t>
            </a:r>
            <a:endParaRPr lang="fr-FR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82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Réponds aux questions.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A81A621-9EDC-A37C-B66F-EB8BC3B5905B}"/>
              </a:ext>
            </a:extLst>
          </p:cNvPr>
          <p:cNvSpPr txBox="1"/>
          <p:nvPr/>
        </p:nvSpPr>
        <p:spPr>
          <a:xfrm>
            <a:off x="589546" y="1513999"/>
            <a:ext cx="8100691" cy="26443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fr-FR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faut construire des murs. Chaque étage du mur est composé de </a:t>
            </a:r>
            <a:r>
              <a:rPr lang="fr-FR" sz="2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10 cubes</a:t>
            </a:r>
            <a:r>
              <a:rPr lang="fr-FR" sz="2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 mon mur a 1 étage, combien de cubes ai-je utilisés ?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 mon mur a 2 étages, combien de cubes ai-je utilisés ?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 mon mur a 5 étages, combien de cubes ai-je utilisés ? </a:t>
            </a:r>
          </a:p>
        </p:txBody>
      </p:sp>
    </p:spTree>
    <p:extLst>
      <p:ext uri="{BB962C8B-B14F-4D97-AF65-F5344CB8AC3E}">
        <p14:creationId xmlns:p14="http://schemas.microsoft.com/office/powerpoint/2010/main" val="1252124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44ED706E-8993-ED2A-F172-C99F6BAF070B}"/>
              </a:ext>
            </a:extLst>
          </p:cNvPr>
          <p:cNvGrpSpPr/>
          <p:nvPr/>
        </p:nvGrpSpPr>
        <p:grpSpPr>
          <a:xfrm>
            <a:off x="275007" y="4730127"/>
            <a:ext cx="5565071" cy="735647"/>
            <a:chOff x="1388788" y="4778254"/>
            <a:chExt cx="3536681" cy="467514"/>
          </a:xfrm>
        </p:grpSpPr>
        <p:sp>
          <p:nvSpPr>
            <p:cNvPr id="3" name="Cube 2">
              <a:extLst>
                <a:ext uri="{FF2B5EF4-FFF2-40B4-BE49-F238E27FC236}">
                  <a16:creationId xmlns:a16="http://schemas.microsoft.com/office/drawing/2014/main" id="{6D91EEA2-FE3B-1ADD-DAAF-0B8C197FDD64}"/>
                </a:ext>
              </a:extLst>
            </p:cNvPr>
            <p:cNvSpPr/>
            <p:nvPr/>
          </p:nvSpPr>
          <p:spPr>
            <a:xfrm>
              <a:off x="1388788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1EC29990-87DF-5309-4FE4-2C330DA38BF0}"/>
                </a:ext>
              </a:extLst>
            </p:cNvPr>
            <p:cNvSpPr/>
            <p:nvPr/>
          </p:nvSpPr>
          <p:spPr>
            <a:xfrm>
              <a:off x="1731688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Cube 5">
              <a:extLst>
                <a:ext uri="{FF2B5EF4-FFF2-40B4-BE49-F238E27FC236}">
                  <a16:creationId xmlns:a16="http://schemas.microsoft.com/office/drawing/2014/main" id="{7C524655-17ED-AA67-2D46-2888BB9B3F09}"/>
                </a:ext>
              </a:extLst>
            </p:cNvPr>
            <p:cNvSpPr/>
            <p:nvPr/>
          </p:nvSpPr>
          <p:spPr>
            <a:xfrm>
              <a:off x="2070355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Cube 6">
              <a:extLst>
                <a:ext uri="{FF2B5EF4-FFF2-40B4-BE49-F238E27FC236}">
                  <a16:creationId xmlns:a16="http://schemas.microsoft.com/office/drawing/2014/main" id="{1EC090BB-BDB7-6125-D4B5-46F1697625B4}"/>
                </a:ext>
              </a:extLst>
            </p:cNvPr>
            <p:cNvSpPr/>
            <p:nvPr/>
          </p:nvSpPr>
          <p:spPr>
            <a:xfrm>
              <a:off x="2413255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Cube 7">
              <a:extLst>
                <a:ext uri="{FF2B5EF4-FFF2-40B4-BE49-F238E27FC236}">
                  <a16:creationId xmlns:a16="http://schemas.microsoft.com/office/drawing/2014/main" id="{A75C98B6-FE31-3AD4-14AD-0C358A361174}"/>
                </a:ext>
              </a:extLst>
            </p:cNvPr>
            <p:cNvSpPr/>
            <p:nvPr/>
          </p:nvSpPr>
          <p:spPr>
            <a:xfrm>
              <a:off x="2751922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Cube 8">
              <a:extLst>
                <a:ext uri="{FF2B5EF4-FFF2-40B4-BE49-F238E27FC236}">
                  <a16:creationId xmlns:a16="http://schemas.microsoft.com/office/drawing/2014/main" id="{BC3D2D57-AA13-CF44-BDFC-6FE100727831}"/>
                </a:ext>
              </a:extLst>
            </p:cNvPr>
            <p:cNvSpPr/>
            <p:nvPr/>
          </p:nvSpPr>
          <p:spPr>
            <a:xfrm>
              <a:off x="3094822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3148A6CF-28C7-5B99-BB59-15A7AF428C6B}"/>
                </a:ext>
              </a:extLst>
            </p:cNvPr>
            <p:cNvSpPr/>
            <p:nvPr/>
          </p:nvSpPr>
          <p:spPr>
            <a:xfrm>
              <a:off x="3433489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Cube 10">
              <a:extLst>
                <a:ext uri="{FF2B5EF4-FFF2-40B4-BE49-F238E27FC236}">
                  <a16:creationId xmlns:a16="http://schemas.microsoft.com/office/drawing/2014/main" id="{FAF3A557-90AE-8A15-7D9E-6DD4B1CF7D52}"/>
                </a:ext>
              </a:extLst>
            </p:cNvPr>
            <p:cNvSpPr/>
            <p:nvPr/>
          </p:nvSpPr>
          <p:spPr>
            <a:xfrm>
              <a:off x="3776389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F15762C3-9565-4AF2-5B3E-4571AA2F9CF3}"/>
                </a:ext>
              </a:extLst>
            </p:cNvPr>
            <p:cNvSpPr/>
            <p:nvPr/>
          </p:nvSpPr>
          <p:spPr>
            <a:xfrm>
              <a:off x="4115056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Cube 12">
              <a:extLst>
                <a:ext uri="{FF2B5EF4-FFF2-40B4-BE49-F238E27FC236}">
                  <a16:creationId xmlns:a16="http://schemas.microsoft.com/office/drawing/2014/main" id="{20CD3F85-9391-EAF7-8D78-8C6D47136662}"/>
                </a:ext>
              </a:extLst>
            </p:cNvPr>
            <p:cNvSpPr/>
            <p:nvPr/>
          </p:nvSpPr>
          <p:spPr>
            <a:xfrm>
              <a:off x="4457956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1DEBEF0C-278A-956E-D4D0-05A656A7F8A5}"/>
              </a:ext>
            </a:extLst>
          </p:cNvPr>
          <p:cNvSpPr txBox="1"/>
          <p:nvPr/>
        </p:nvSpPr>
        <p:spPr>
          <a:xfrm>
            <a:off x="6112042" y="4860755"/>
            <a:ext cx="2550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 étage = 10 cubes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EB3EDA1C-7124-9ECB-6FBF-97B4BCA0BD70}"/>
              </a:ext>
            </a:extLst>
          </p:cNvPr>
          <p:cNvGrpSpPr/>
          <p:nvPr/>
        </p:nvGrpSpPr>
        <p:grpSpPr>
          <a:xfrm>
            <a:off x="275007" y="4218951"/>
            <a:ext cx="5565071" cy="735647"/>
            <a:chOff x="1388788" y="4778254"/>
            <a:chExt cx="3536681" cy="467514"/>
          </a:xfrm>
        </p:grpSpPr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5180876E-8590-2049-FB93-EE674F0C35A7}"/>
                </a:ext>
              </a:extLst>
            </p:cNvPr>
            <p:cNvSpPr/>
            <p:nvPr/>
          </p:nvSpPr>
          <p:spPr>
            <a:xfrm>
              <a:off x="1388788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9BB82379-7A35-9532-E009-C8C7D2CD1CE1}"/>
                </a:ext>
              </a:extLst>
            </p:cNvPr>
            <p:cNvSpPr/>
            <p:nvPr/>
          </p:nvSpPr>
          <p:spPr>
            <a:xfrm>
              <a:off x="1731688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788C4EE1-ED6B-5074-EE28-150B9BAEA0B8}"/>
                </a:ext>
              </a:extLst>
            </p:cNvPr>
            <p:cNvSpPr/>
            <p:nvPr/>
          </p:nvSpPr>
          <p:spPr>
            <a:xfrm>
              <a:off x="2070355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F43D9C40-BD41-BE2C-89BC-050B3935A3A1}"/>
                </a:ext>
              </a:extLst>
            </p:cNvPr>
            <p:cNvSpPr/>
            <p:nvPr/>
          </p:nvSpPr>
          <p:spPr>
            <a:xfrm>
              <a:off x="2413255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55A5A848-E9E7-BC87-8C8A-0C7A8E4233BA}"/>
                </a:ext>
              </a:extLst>
            </p:cNvPr>
            <p:cNvSpPr/>
            <p:nvPr/>
          </p:nvSpPr>
          <p:spPr>
            <a:xfrm>
              <a:off x="2751922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83E60E09-531D-C0E7-EAA2-173AEA46F2E6}"/>
                </a:ext>
              </a:extLst>
            </p:cNvPr>
            <p:cNvSpPr/>
            <p:nvPr/>
          </p:nvSpPr>
          <p:spPr>
            <a:xfrm>
              <a:off x="3094822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A971CE32-4891-391C-9DC8-12DEEB4B11FF}"/>
                </a:ext>
              </a:extLst>
            </p:cNvPr>
            <p:cNvSpPr/>
            <p:nvPr/>
          </p:nvSpPr>
          <p:spPr>
            <a:xfrm>
              <a:off x="3433489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F69B5EF4-D03D-1523-A81A-E0B079D03DEF}"/>
                </a:ext>
              </a:extLst>
            </p:cNvPr>
            <p:cNvSpPr/>
            <p:nvPr/>
          </p:nvSpPr>
          <p:spPr>
            <a:xfrm>
              <a:off x="3776389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D75DF1DD-B525-F6A6-D7AF-A9D75BA79567}"/>
                </a:ext>
              </a:extLst>
            </p:cNvPr>
            <p:cNvSpPr/>
            <p:nvPr/>
          </p:nvSpPr>
          <p:spPr>
            <a:xfrm>
              <a:off x="4115056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6FFD4DD9-F1E8-8D98-620B-5FDB6188C9BC}"/>
                </a:ext>
              </a:extLst>
            </p:cNvPr>
            <p:cNvSpPr/>
            <p:nvPr/>
          </p:nvSpPr>
          <p:spPr>
            <a:xfrm>
              <a:off x="4457956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79131838-0A10-5BF8-12DF-0371EFD2ED2C}"/>
              </a:ext>
            </a:extLst>
          </p:cNvPr>
          <p:cNvSpPr txBox="1"/>
          <p:nvPr/>
        </p:nvSpPr>
        <p:spPr>
          <a:xfrm>
            <a:off x="6112042" y="4349579"/>
            <a:ext cx="297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 étages = 20 cubes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B16CF9F-AED5-E1D4-696A-EC705D3262B9}"/>
              </a:ext>
            </a:extLst>
          </p:cNvPr>
          <p:cNvSpPr/>
          <p:nvPr/>
        </p:nvSpPr>
        <p:spPr>
          <a:xfrm>
            <a:off x="6180794" y="4860755"/>
            <a:ext cx="2825702" cy="6050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6BF4517C-4DA2-4D18-854D-4D6A4D854504}"/>
              </a:ext>
            </a:extLst>
          </p:cNvPr>
          <p:cNvGrpSpPr/>
          <p:nvPr/>
        </p:nvGrpSpPr>
        <p:grpSpPr>
          <a:xfrm>
            <a:off x="275007" y="3707775"/>
            <a:ext cx="5565071" cy="735647"/>
            <a:chOff x="1388788" y="4778254"/>
            <a:chExt cx="3536681" cy="467514"/>
          </a:xfrm>
        </p:grpSpPr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181B3A97-8E5A-D37D-9606-88C6BD45B4BE}"/>
                </a:ext>
              </a:extLst>
            </p:cNvPr>
            <p:cNvSpPr/>
            <p:nvPr/>
          </p:nvSpPr>
          <p:spPr>
            <a:xfrm>
              <a:off x="1388788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F62E9F32-66F8-17A8-5F02-2A26DE3F6CB8}"/>
                </a:ext>
              </a:extLst>
            </p:cNvPr>
            <p:cNvSpPr/>
            <p:nvPr/>
          </p:nvSpPr>
          <p:spPr>
            <a:xfrm>
              <a:off x="1731688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3990CF91-5901-E36E-9EFB-E8AF4189F2BA}"/>
                </a:ext>
              </a:extLst>
            </p:cNvPr>
            <p:cNvSpPr/>
            <p:nvPr/>
          </p:nvSpPr>
          <p:spPr>
            <a:xfrm>
              <a:off x="2070355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E2C1FABA-64F8-C170-CC7C-32357622D4D1}"/>
                </a:ext>
              </a:extLst>
            </p:cNvPr>
            <p:cNvSpPr/>
            <p:nvPr/>
          </p:nvSpPr>
          <p:spPr>
            <a:xfrm>
              <a:off x="2413255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D4D236BE-2FAE-CDF7-C271-8356ED8DA23E}"/>
                </a:ext>
              </a:extLst>
            </p:cNvPr>
            <p:cNvSpPr/>
            <p:nvPr/>
          </p:nvSpPr>
          <p:spPr>
            <a:xfrm>
              <a:off x="2751922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C120292C-10BA-DABD-B99C-10ED7C81CE46}"/>
                </a:ext>
              </a:extLst>
            </p:cNvPr>
            <p:cNvSpPr/>
            <p:nvPr/>
          </p:nvSpPr>
          <p:spPr>
            <a:xfrm>
              <a:off x="3094822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DF0EE52A-9BD3-61FB-37A6-4338756851A1}"/>
                </a:ext>
              </a:extLst>
            </p:cNvPr>
            <p:cNvSpPr/>
            <p:nvPr/>
          </p:nvSpPr>
          <p:spPr>
            <a:xfrm>
              <a:off x="3433489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7087C1DB-1DAF-A168-53BA-012F917C79F2}"/>
                </a:ext>
              </a:extLst>
            </p:cNvPr>
            <p:cNvSpPr/>
            <p:nvPr/>
          </p:nvSpPr>
          <p:spPr>
            <a:xfrm>
              <a:off x="3776389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C4431B87-CAA3-3907-9783-EF7769C70108}"/>
                </a:ext>
              </a:extLst>
            </p:cNvPr>
            <p:cNvSpPr/>
            <p:nvPr/>
          </p:nvSpPr>
          <p:spPr>
            <a:xfrm>
              <a:off x="4115056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7CA844B2-A5FB-F43E-6FFA-30AC3FE9F9F7}"/>
                </a:ext>
              </a:extLst>
            </p:cNvPr>
            <p:cNvSpPr/>
            <p:nvPr/>
          </p:nvSpPr>
          <p:spPr>
            <a:xfrm>
              <a:off x="4457956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FF301650-A838-09B9-111F-ACD6E5432798}"/>
              </a:ext>
            </a:extLst>
          </p:cNvPr>
          <p:cNvGrpSpPr/>
          <p:nvPr/>
        </p:nvGrpSpPr>
        <p:grpSpPr>
          <a:xfrm>
            <a:off x="275007" y="3165412"/>
            <a:ext cx="5565071" cy="735647"/>
            <a:chOff x="1388788" y="4778254"/>
            <a:chExt cx="3536681" cy="467514"/>
          </a:xfrm>
        </p:grpSpPr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293F44F8-69BC-01CD-01B4-7055E0F113E4}"/>
                </a:ext>
              </a:extLst>
            </p:cNvPr>
            <p:cNvSpPr/>
            <p:nvPr/>
          </p:nvSpPr>
          <p:spPr>
            <a:xfrm>
              <a:off x="1388788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C36CFFC4-5715-5D3C-B7DA-83C7E84990FE}"/>
                </a:ext>
              </a:extLst>
            </p:cNvPr>
            <p:cNvSpPr/>
            <p:nvPr/>
          </p:nvSpPr>
          <p:spPr>
            <a:xfrm>
              <a:off x="1731688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FA8DF37D-9B9E-91AB-696D-6D49A6BAC851}"/>
                </a:ext>
              </a:extLst>
            </p:cNvPr>
            <p:cNvSpPr/>
            <p:nvPr/>
          </p:nvSpPr>
          <p:spPr>
            <a:xfrm>
              <a:off x="2070355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7384E12D-472E-3B83-A7D3-1EB72BF88927}"/>
                </a:ext>
              </a:extLst>
            </p:cNvPr>
            <p:cNvSpPr/>
            <p:nvPr/>
          </p:nvSpPr>
          <p:spPr>
            <a:xfrm>
              <a:off x="2413255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283BFAB7-6B94-431C-A81B-49628C7E31A0}"/>
                </a:ext>
              </a:extLst>
            </p:cNvPr>
            <p:cNvSpPr/>
            <p:nvPr/>
          </p:nvSpPr>
          <p:spPr>
            <a:xfrm>
              <a:off x="2751922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B2A48E2A-DCA6-28A4-38CE-C7523C2F10F7}"/>
                </a:ext>
              </a:extLst>
            </p:cNvPr>
            <p:cNvSpPr/>
            <p:nvPr/>
          </p:nvSpPr>
          <p:spPr>
            <a:xfrm>
              <a:off x="3094822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7BF98B71-A6D9-FCA1-E4A6-48F1A8D5CF7D}"/>
                </a:ext>
              </a:extLst>
            </p:cNvPr>
            <p:cNvSpPr/>
            <p:nvPr/>
          </p:nvSpPr>
          <p:spPr>
            <a:xfrm>
              <a:off x="3433489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8E62043A-91A1-5615-E19D-F984CB5E725E}"/>
                </a:ext>
              </a:extLst>
            </p:cNvPr>
            <p:cNvSpPr/>
            <p:nvPr/>
          </p:nvSpPr>
          <p:spPr>
            <a:xfrm>
              <a:off x="3776389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CC6E6E45-1D4A-42F3-E3C7-B1A5FFC6B221}"/>
                </a:ext>
              </a:extLst>
            </p:cNvPr>
            <p:cNvSpPr/>
            <p:nvPr/>
          </p:nvSpPr>
          <p:spPr>
            <a:xfrm>
              <a:off x="4115056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AEAD2628-84A7-3BF7-807A-24CD6ABE21B9}"/>
                </a:ext>
              </a:extLst>
            </p:cNvPr>
            <p:cNvSpPr/>
            <p:nvPr/>
          </p:nvSpPr>
          <p:spPr>
            <a:xfrm>
              <a:off x="4457956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F9972E2D-4501-BF04-0A55-64E648E2B614}"/>
              </a:ext>
            </a:extLst>
          </p:cNvPr>
          <p:cNvGrpSpPr/>
          <p:nvPr/>
        </p:nvGrpSpPr>
        <p:grpSpPr>
          <a:xfrm>
            <a:off x="275007" y="2654234"/>
            <a:ext cx="5565071" cy="735647"/>
            <a:chOff x="1388788" y="4778254"/>
            <a:chExt cx="3536681" cy="467514"/>
          </a:xfrm>
        </p:grpSpPr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A8DC1DC5-DF85-73A9-0DA9-4B8F4968D934}"/>
                </a:ext>
              </a:extLst>
            </p:cNvPr>
            <p:cNvSpPr/>
            <p:nvPr/>
          </p:nvSpPr>
          <p:spPr>
            <a:xfrm>
              <a:off x="1388788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6F507D94-AD3C-A05F-20B1-01624DE24A9D}"/>
                </a:ext>
              </a:extLst>
            </p:cNvPr>
            <p:cNvSpPr/>
            <p:nvPr/>
          </p:nvSpPr>
          <p:spPr>
            <a:xfrm>
              <a:off x="1731688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D6F2096F-0E3A-8302-DAA3-35E004870D9F}"/>
                </a:ext>
              </a:extLst>
            </p:cNvPr>
            <p:cNvSpPr/>
            <p:nvPr/>
          </p:nvSpPr>
          <p:spPr>
            <a:xfrm>
              <a:off x="2070355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83FB8C61-E817-85A0-5C64-34126F8BA76C}"/>
                </a:ext>
              </a:extLst>
            </p:cNvPr>
            <p:cNvSpPr/>
            <p:nvPr/>
          </p:nvSpPr>
          <p:spPr>
            <a:xfrm>
              <a:off x="2413255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Cube 55">
              <a:extLst>
                <a:ext uri="{FF2B5EF4-FFF2-40B4-BE49-F238E27FC236}">
                  <a16:creationId xmlns:a16="http://schemas.microsoft.com/office/drawing/2014/main" id="{1FC99F34-5C28-92E9-70D0-1390497011D5}"/>
                </a:ext>
              </a:extLst>
            </p:cNvPr>
            <p:cNvSpPr/>
            <p:nvPr/>
          </p:nvSpPr>
          <p:spPr>
            <a:xfrm>
              <a:off x="2751922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5E512371-068A-314C-9AD9-A2DE6C949009}"/>
                </a:ext>
              </a:extLst>
            </p:cNvPr>
            <p:cNvSpPr/>
            <p:nvPr/>
          </p:nvSpPr>
          <p:spPr>
            <a:xfrm>
              <a:off x="3094822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427CEEC8-9281-DA81-D8AD-35A8D51A8FA6}"/>
                </a:ext>
              </a:extLst>
            </p:cNvPr>
            <p:cNvSpPr/>
            <p:nvPr/>
          </p:nvSpPr>
          <p:spPr>
            <a:xfrm>
              <a:off x="3433489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89553413-A76F-A948-E7AE-606B0340B1A3}"/>
                </a:ext>
              </a:extLst>
            </p:cNvPr>
            <p:cNvSpPr/>
            <p:nvPr/>
          </p:nvSpPr>
          <p:spPr>
            <a:xfrm>
              <a:off x="3776389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E157245B-FC6E-996E-FCDF-C4396567C7A5}"/>
                </a:ext>
              </a:extLst>
            </p:cNvPr>
            <p:cNvSpPr/>
            <p:nvPr/>
          </p:nvSpPr>
          <p:spPr>
            <a:xfrm>
              <a:off x="4115056" y="4778255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052A0F80-1B3B-8487-DED8-6196DDBB573C}"/>
                </a:ext>
              </a:extLst>
            </p:cNvPr>
            <p:cNvSpPr/>
            <p:nvPr/>
          </p:nvSpPr>
          <p:spPr>
            <a:xfrm>
              <a:off x="4457956" y="4778254"/>
              <a:ext cx="467513" cy="467513"/>
            </a:xfrm>
            <a:prstGeom prst="cub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C107FEF9-8768-42E9-A211-7F9C532E33C1}"/>
              </a:ext>
            </a:extLst>
          </p:cNvPr>
          <p:cNvSpPr/>
          <p:nvPr/>
        </p:nvSpPr>
        <p:spPr>
          <a:xfrm>
            <a:off x="6043291" y="4140911"/>
            <a:ext cx="2825702" cy="6050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608AB29E-4121-7E96-B1EA-7E230FEA3A7F}"/>
              </a:ext>
            </a:extLst>
          </p:cNvPr>
          <p:cNvSpPr txBox="1"/>
          <p:nvPr/>
        </p:nvSpPr>
        <p:spPr>
          <a:xfrm>
            <a:off x="6036415" y="2679878"/>
            <a:ext cx="297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5 étages = 50 cubes</a:t>
            </a:r>
          </a:p>
        </p:txBody>
      </p:sp>
    </p:spTree>
    <p:extLst>
      <p:ext uri="{BB962C8B-B14F-4D97-AF65-F5344CB8AC3E}">
        <p14:creationId xmlns:p14="http://schemas.microsoft.com/office/powerpoint/2010/main" val="3162626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7" grpId="0"/>
      <p:bldP spid="28" grpId="0" animBg="1"/>
      <p:bldP spid="62" grpId="0" animBg="1"/>
      <p:bldP spid="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Réponds aux questions.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A81A621-9EDC-A37C-B66F-EB8BC3B5905B}"/>
              </a:ext>
            </a:extLst>
          </p:cNvPr>
          <p:cNvSpPr txBox="1"/>
          <p:nvPr/>
        </p:nvSpPr>
        <p:spPr>
          <a:xfrm>
            <a:off x="589546" y="1513999"/>
            <a:ext cx="8100691" cy="33182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Imaginons maintenant que je fasse un concours de saut en hauteur.</a:t>
            </a:r>
          </a:p>
          <a:p>
            <a:pPr marL="342900" lvl="0" indent="-342900" algn="l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 10 ans, je saute 1 mètre.</a:t>
            </a:r>
          </a:p>
          <a:p>
            <a:pPr marL="342900" lvl="0" indent="-342900" algn="l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 j'ai 20 ans (deux fois plus vieux), est-ce que je vais sauter 2 mètres (deux fois plus haut) ?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 à 80 ans, est-ce que je sauterai 8 mètres ?</a:t>
            </a:r>
          </a:p>
        </p:txBody>
      </p:sp>
    </p:spTree>
    <p:extLst>
      <p:ext uri="{BB962C8B-B14F-4D97-AF65-F5344CB8AC3E}">
        <p14:creationId xmlns:p14="http://schemas.microsoft.com/office/powerpoint/2010/main" val="225462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A81A621-9EDC-A37C-B66F-EB8BC3B5905B}"/>
              </a:ext>
            </a:extLst>
          </p:cNvPr>
          <p:cNvSpPr txBox="1"/>
          <p:nvPr/>
        </p:nvSpPr>
        <p:spPr>
          <a:xfrm>
            <a:off x="589546" y="1513999"/>
            <a:ext cx="8100691" cy="26434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 n’est pas proportionnel car si je suis deux fois plus vieux, je ne vais pas forcément sauter deux fois plus haut.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 je suis huit fois plus vieux, je ne vais pas sauter huit fois plus haut. 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669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Est-ce une situation de proportionnalité ?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A81A621-9EDC-A37C-B66F-EB8BC3B5905B}"/>
              </a:ext>
            </a:extLst>
          </p:cNvPr>
          <p:cNvSpPr txBox="1"/>
          <p:nvPr/>
        </p:nvSpPr>
        <p:spPr>
          <a:xfrm>
            <a:off x="378456" y="1445247"/>
            <a:ext cx="8100691" cy="16523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fr-FR" sz="2800" b="1" dirty="0"/>
              <a:t>Le prix des baguettes :</a:t>
            </a:r>
            <a:r>
              <a:rPr lang="fr-FR" sz="2800" dirty="0"/>
              <a:t> Une baguette coûte 1,10 €.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fr-FR" sz="2800" dirty="0"/>
              <a:t>Je veux savoir combien coûtent 3 baguettes, puis 6 baguettes.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793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2744017-5C69-B8A6-5C65-007B84687049}"/>
              </a:ext>
            </a:extLst>
          </p:cNvPr>
          <p:cNvSpPr txBox="1"/>
          <p:nvPr/>
        </p:nvSpPr>
        <p:spPr>
          <a:xfrm>
            <a:off x="378456" y="1445247"/>
            <a:ext cx="8100691" cy="16523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fr-FR" sz="2800" b="1" dirty="0"/>
              <a:t>Le prix des baguettes :</a:t>
            </a:r>
            <a:r>
              <a:rPr lang="fr-FR" sz="2800" dirty="0"/>
              <a:t> Une baguette coûte 1,10 €.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fr-FR" sz="2800" dirty="0"/>
              <a:t>Je veux savoir combien coûtent 3 baguettes, puis 6 baguettes.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367F4A4-A4D0-9BAC-FB84-B460207C18C9}"/>
              </a:ext>
            </a:extLst>
          </p:cNvPr>
          <p:cNvSpPr txBox="1"/>
          <p:nvPr/>
        </p:nvSpPr>
        <p:spPr>
          <a:xfrm>
            <a:off x="378456" y="3760379"/>
            <a:ext cx="595563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Oui, c'est proportionnel car si je prends </a:t>
            </a:r>
            <a:r>
              <a:rPr lang="fr-FR" sz="2800" b="1" dirty="0">
                <a:solidFill>
                  <a:srgbClr val="00B050"/>
                </a:solidFill>
              </a:rPr>
              <a:t>deux fois plus</a:t>
            </a:r>
            <a:r>
              <a:rPr lang="fr-FR" sz="2800" dirty="0">
                <a:solidFill>
                  <a:srgbClr val="00B050"/>
                </a:solidFill>
              </a:rPr>
              <a:t> d'objets, je paierai </a:t>
            </a:r>
            <a:r>
              <a:rPr lang="fr-FR" sz="2800" b="1" dirty="0">
                <a:solidFill>
                  <a:srgbClr val="00B050"/>
                </a:solidFill>
              </a:rPr>
              <a:t>deux fois plus</a:t>
            </a:r>
            <a:r>
              <a:rPr lang="fr-FR" sz="2800" dirty="0">
                <a:solidFill>
                  <a:srgbClr val="00B050"/>
                </a:solidFill>
              </a:rPr>
              <a:t> cher. </a:t>
            </a:r>
          </a:p>
        </p:txBody>
      </p:sp>
    </p:spTree>
    <p:extLst>
      <p:ext uri="{BB962C8B-B14F-4D97-AF65-F5344CB8AC3E}">
        <p14:creationId xmlns:p14="http://schemas.microsoft.com/office/powerpoint/2010/main" val="2582336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Est-ce une situation de proportionnalité ?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A81A621-9EDC-A37C-B66F-EB8BC3B5905B}"/>
              </a:ext>
            </a:extLst>
          </p:cNvPr>
          <p:cNvSpPr txBox="1"/>
          <p:nvPr/>
        </p:nvSpPr>
        <p:spPr>
          <a:xfrm>
            <a:off x="378456" y="1445247"/>
            <a:ext cx="8100691" cy="16523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fr-FR" sz="2800" b="1" dirty="0"/>
              <a:t>L'âge et la taille :</a:t>
            </a:r>
            <a:r>
              <a:rPr lang="fr-FR" sz="2800" dirty="0"/>
              <a:t>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fr-FR" sz="2800" dirty="0"/>
              <a:t>À 2 ans, un enfant mesure 85 cm. Quelle taille mesurera-t-il à 20 ans ?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53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2744017-5C69-B8A6-5C65-007B84687049}"/>
              </a:ext>
            </a:extLst>
          </p:cNvPr>
          <p:cNvSpPr txBox="1"/>
          <p:nvPr/>
        </p:nvSpPr>
        <p:spPr>
          <a:xfrm>
            <a:off x="378456" y="1445247"/>
            <a:ext cx="8100691" cy="16523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fr-FR" sz="2800" b="1" dirty="0"/>
              <a:t>L'âge et la taille :</a:t>
            </a:r>
            <a:r>
              <a:rPr lang="fr-FR" sz="2800" dirty="0"/>
              <a:t>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fr-FR" sz="2800" dirty="0"/>
              <a:t>À 2 ans, un enfant mesure 85 cm. Quelle taille mesurera-t-il à 20 ans ?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367F4A4-A4D0-9BAC-FB84-B460207C18C9}"/>
              </a:ext>
            </a:extLst>
          </p:cNvPr>
          <p:cNvSpPr txBox="1"/>
          <p:nvPr/>
        </p:nvSpPr>
        <p:spPr>
          <a:xfrm>
            <a:off x="378456" y="3760379"/>
            <a:ext cx="595563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Non, ce n’est pas proportionnel car si je suis dix fois plus vieux, je ne serai pas dix fois plus grand (8,5 m),</a:t>
            </a:r>
          </a:p>
        </p:txBody>
      </p:sp>
    </p:spTree>
    <p:extLst>
      <p:ext uri="{BB962C8B-B14F-4D97-AF65-F5344CB8AC3E}">
        <p14:creationId xmlns:p14="http://schemas.microsoft.com/office/powerpoint/2010/main" val="3838650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418</Words>
  <Application>Microsoft Office PowerPoint</Application>
  <PresentationFormat>Affichage à l'écran (4:3)</PresentationFormat>
  <Paragraphs>47</Paragraphs>
  <Slides>11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9" baseType="lpstr">
      <vt:lpstr>Aptos</vt:lpstr>
      <vt:lpstr>Arial</vt:lpstr>
      <vt:lpstr>Calibri</vt:lpstr>
      <vt:lpstr>Calibri Light</vt:lpstr>
      <vt:lpstr>Symbol</vt:lpstr>
      <vt:lpstr>Webdings</vt:lpstr>
      <vt:lpstr>Wingdings</vt:lpstr>
      <vt:lpstr>Thème Office</vt:lpstr>
      <vt:lpstr>Présentation PowerPoint</vt:lpstr>
      <vt:lpstr>Réponds aux questions.</vt:lpstr>
      <vt:lpstr>Correction</vt:lpstr>
      <vt:lpstr>Réponds aux questions.</vt:lpstr>
      <vt:lpstr>Correction</vt:lpstr>
      <vt:lpstr>Est-ce une situation de proportionnalité ? </vt:lpstr>
      <vt:lpstr>Correction</vt:lpstr>
      <vt:lpstr>Est-ce une situation de proportionnalité ? </vt:lpstr>
      <vt:lpstr>Correction</vt:lpstr>
      <vt:lpstr>Est-ce une situation de proportionnalité ?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98</cp:revision>
  <dcterms:created xsi:type="dcterms:W3CDTF">2023-02-07T14:55:57Z</dcterms:created>
  <dcterms:modified xsi:type="dcterms:W3CDTF">2026-01-24T11:38:34Z</dcterms:modified>
</cp:coreProperties>
</file>